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4"/>
    <p:sldMasterId id="2147483667" r:id="rId5"/>
    <p:sldMasterId id="2147483679" r:id="rId6"/>
  </p:sldMasterIdLst>
  <p:notesMasterIdLst>
    <p:notesMasterId r:id="rId19"/>
  </p:notesMasterIdLst>
  <p:sldIdLst>
    <p:sldId id="304" r:id="rId7"/>
    <p:sldId id="294" r:id="rId8"/>
    <p:sldId id="295" r:id="rId9"/>
    <p:sldId id="296" r:id="rId10"/>
    <p:sldId id="297" r:id="rId11"/>
    <p:sldId id="298" r:id="rId12"/>
    <p:sldId id="299" r:id="rId13"/>
    <p:sldId id="301" r:id="rId14"/>
    <p:sldId id="300" r:id="rId15"/>
    <p:sldId id="302" r:id="rId16"/>
    <p:sldId id="303" r:id="rId17"/>
    <p:sldId id="305" r:id="rId18"/>
  </p:sldIdLst>
  <p:sldSz cx="9144000" cy="6858000" type="screen4x3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1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e Reid" initials="DR" lastIdx="2" clrIdx="0">
    <p:extLst/>
  </p:cmAuthor>
  <p:cmAuthor id="2" name="JSI" initials="J" lastIdx="2" clrIdx="1"/>
  <p:cmAuthor id="3" name="Alison Ellis" initials="AE" lastIdx="5" clrIdx="2">
    <p:extLst/>
  </p:cmAuthor>
  <p:cmAuthor id="4" name="McGill, Debbie" initials="MD" lastIdx="2" clrIdx="3">
    <p:extLst>
      <p:ext uri="{19B8F6BF-5375-455C-9EA6-DF929625EA0E}">
        <p15:presenceInfo xmlns:p15="http://schemas.microsoft.com/office/powerpoint/2012/main" userId="S-1-5-21-344340502-4252695000-2390403120-13253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2573"/>
    <a:srgbClr val="D8A31F"/>
    <a:srgbClr val="A7BF39"/>
    <a:srgbClr val="243F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23" autoAdjust="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50" y="78"/>
      </p:cViewPr>
      <p:guideLst>
        <p:guide orient="horz" pos="2951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471"/>
          </a:xfrm>
          <a:prstGeom prst="rect">
            <a:avLst/>
          </a:prstGeom>
        </p:spPr>
        <p:txBody>
          <a:bodyPr vert="horz" lIns="93969" tIns="46985" rIns="93969" bIns="4698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471"/>
          </a:xfrm>
          <a:prstGeom prst="rect">
            <a:avLst/>
          </a:prstGeom>
        </p:spPr>
        <p:txBody>
          <a:bodyPr vert="horz" lIns="93969" tIns="46985" rIns="93969" bIns="46985" rtlCol="0"/>
          <a:lstStyle>
            <a:lvl1pPr algn="r">
              <a:defRPr sz="1200"/>
            </a:lvl1pPr>
          </a:lstStyle>
          <a:p>
            <a:fld id="{F226D1A7-08E2-4980-A045-089E0D2454CA}" type="datetimeFigureOut">
              <a:rPr lang="en-US" smtClean="0"/>
              <a:t>3/1/2018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701675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69" tIns="46985" rIns="93969" bIns="4698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50477"/>
            <a:ext cx="5661660" cy="4216241"/>
          </a:xfrm>
          <a:prstGeom prst="rect">
            <a:avLst/>
          </a:prstGeom>
        </p:spPr>
        <p:txBody>
          <a:bodyPr vert="horz" lIns="93969" tIns="46985" rIns="93969" bIns="4698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328"/>
            <a:ext cx="3066733" cy="468471"/>
          </a:xfrm>
          <a:prstGeom prst="rect">
            <a:avLst/>
          </a:prstGeom>
        </p:spPr>
        <p:txBody>
          <a:bodyPr vert="horz" lIns="93969" tIns="46985" rIns="93969" bIns="4698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9328"/>
            <a:ext cx="3066733" cy="468471"/>
          </a:xfrm>
          <a:prstGeom prst="rect">
            <a:avLst/>
          </a:prstGeom>
        </p:spPr>
        <p:txBody>
          <a:bodyPr vert="horz" lIns="93969" tIns="46985" rIns="93969" bIns="46985" rtlCol="0" anchor="b"/>
          <a:lstStyle>
            <a:lvl1pPr algn="r">
              <a:defRPr sz="1200"/>
            </a:lvl1pPr>
          </a:lstStyle>
          <a:p>
            <a:fld id="{27374439-B5BF-42C0-8FF8-29C029F34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101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07809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3501" indent="-29365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4617" indent="-23492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4464" indent="-23492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4311" indent="-23492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4157" indent="-2349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4004" indent="-2349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3851" indent="-2349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3698" indent="-2349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1D2993-85D1-4E2E-A7BD-7DD5046A1D28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50680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4520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14773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3840480"/>
            <a:ext cx="6400799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0236A01-0FD6-4035-A48B-CF4BD3EA4679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C043C-743F-4593-8C2F-6A1FDF98E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47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555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9130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6808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6309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1207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817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5942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996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/>
          <p:cNvSpPr/>
          <p:nvPr userDrawn="1"/>
        </p:nvSpPr>
        <p:spPr>
          <a:xfrm>
            <a:off x="0" y="0"/>
            <a:ext cx="9144000" cy="1050728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1E1860"/>
          </a:solidFill>
        </p:spPr>
        <p:txBody>
          <a:bodyPr wrap="square" lIns="0" tIns="0" rIns="0" bIns="0" rtlCol="0"/>
          <a:lstStyle/>
          <a:p>
            <a:endParaRPr sz="1588"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9144000" y="1193427"/>
            <a:ext cx="0" cy="4471147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56154" y="323658"/>
            <a:ext cx="7885545" cy="1008529"/>
          </a:xfrm>
          <a:prstGeom prst="rect">
            <a:avLst/>
          </a:prstGeom>
        </p:spPr>
        <p:txBody>
          <a:bodyPr/>
          <a:lstStyle>
            <a:lvl1pPr>
              <a:defRPr sz="4236" b="1">
                <a:solidFill>
                  <a:srgbClr val="A29CC0"/>
                </a:solidFill>
                <a:latin typeface="Futura LT Pro Book" panose="020B0502020204020303" pitchFamily="34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623455" y="2384657"/>
            <a:ext cx="7550727" cy="2286000"/>
          </a:xfrm>
          <a:prstGeom prst="rect">
            <a:avLst/>
          </a:prstGeom>
        </p:spPr>
        <p:txBody>
          <a:bodyPr/>
          <a:lstStyle>
            <a:lvl1pPr>
              <a:defRPr sz="2471">
                <a:solidFill>
                  <a:schemeClr val="tx1"/>
                </a:solidFill>
                <a:latin typeface="Futura LT Pro Book" panose="020B0502020204020303" pitchFamily="34" charset="0"/>
              </a:defRPr>
            </a:lvl1pPr>
            <a:lvl2pPr>
              <a:defRPr sz="2118">
                <a:solidFill>
                  <a:schemeClr val="tx1"/>
                </a:solidFill>
                <a:latin typeface="Futura LT Pro Book" panose="020B0502020204020303" pitchFamily="34" charset="0"/>
              </a:defRPr>
            </a:lvl2pPr>
            <a:lvl3pPr>
              <a:defRPr sz="1765">
                <a:solidFill>
                  <a:schemeClr val="tx1"/>
                </a:solidFill>
                <a:latin typeface="Futura LT Pro Book" panose="020B0502020204020303" pitchFamily="34" charset="0"/>
              </a:defRPr>
            </a:lvl3pPr>
            <a:lvl4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4pPr>
            <a:lvl5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10768" y="903739"/>
            <a:ext cx="6026727" cy="941294"/>
          </a:xfrm>
          <a:prstGeom prst="rect">
            <a:avLst/>
          </a:prstGeom>
        </p:spPr>
        <p:txBody>
          <a:bodyPr/>
          <a:lstStyle>
            <a:lvl1pPr>
              <a:defRPr sz="3883">
                <a:solidFill>
                  <a:srgbClr val="1E1860"/>
                </a:solidFill>
                <a:latin typeface="Futura LT Pro Book" panose="020B0502020204020303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5425407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/>
          <p:cNvSpPr/>
          <p:nvPr userDrawn="1"/>
        </p:nvSpPr>
        <p:spPr>
          <a:xfrm>
            <a:off x="0" y="0"/>
            <a:ext cx="9144000" cy="1050728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1E1860"/>
          </a:solidFill>
        </p:spPr>
        <p:txBody>
          <a:bodyPr wrap="square" lIns="0" tIns="0" rIns="0" bIns="0" rtlCol="0"/>
          <a:lstStyle/>
          <a:p>
            <a:endParaRPr sz="1588"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9144000" y="1193427"/>
            <a:ext cx="0" cy="4471147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56154" y="323658"/>
            <a:ext cx="7885545" cy="1008529"/>
          </a:xfrm>
          <a:prstGeom prst="rect">
            <a:avLst/>
          </a:prstGeom>
        </p:spPr>
        <p:txBody>
          <a:bodyPr/>
          <a:lstStyle>
            <a:lvl1pPr>
              <a:defRPr sz="4236" b="1">
                <a:solidFill>
                  <a:srgbClr val="A29CC0"/>
                </a:solidFill>
                <a:latin typeface="Futura LT Pro Book" panose="020B0502020204020303" pitchFamily="34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623455" y="2384657"/>
            <a:ext cx="7550727" cy="2286000"/>
          </a:xfrm>
          <a:prstGeom prst="rect">
            <a:avLst/>
          </a:prstGeom>
        </p:spPr>
        <p:txBody>
          <a:bodyPr/>
          <a:lstStyle>
            <a:lvl1pPr>
              <a:defRPr sz="2471">
                <a:solidFill>
                  <a:schemeClr val="tx1"/>
                </a:solidFill>
                <a:latin typeface="Futura LT Pro Book" panose="020B0502020204020303" pitchFamily="34" charset="0"/>
              </a:defRPr>
            </a:lvl1pPr>
            <a:lvl2pPr>
              <a:defRPr sz="2118">
                <a:solidFill>
                  <a:schemeClr val="tx1"/>
                </a:solidFill>
                <a:latin typeface="Futura LT Pro Book" panose="020B0502020204020303" pitchFamily="34" charset="0"/>
              </a:defRPr>
            </a:lvl2pPr>
            <a:lvl3pPr>
              <a:defRPr sz="1765">
                <a:solidFill>
                  <a:schemeClr val="tx1"/>
                </a:solidFill>
                <a:latin typeface="Futura LT Pro Book" panose="020B0502020204020303" pitchFamily="34" charset="0"/>
              </a:defRPr>
            </a:lvl3pPr>
            <a:lvl4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4pPr>
            <a:lvl5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10768" y="903739"/>
            <a:ext cx="6026727" cy="941294"/>
          </a:xfrm>
          <a:prstGeom prst="rect">
            <a:avLst/>
          </a:prstGeom>
        </p:spPr>
        <p:txBody>
          <a:bodyPr/>
          <a:lstStyle>
            <a:lvl1pPr>
              <a:defRPr sz="3883">
                <a:solidFill>
                  <a:srgbClr val="1E1860"/>
                </a:solidFill>
                <a:latin typeface="Futura LT Pro Book" panose="020B0502020204020303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7936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71733" y="714161"/>
            <a:ext cx="7200533" cy="1303690"/>
          </a:xfrm>
        </p:spPr>
        <p:txBody>
          <a:bodyPr/>
          <a:lstStyle>
            <a:lvl1pPr>
              <a:defRPr sz="4236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F7F82ED-67F5-4C84-A895-F64531F41625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C043C-743F-4593-8C2F-6A1FDF98E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97163"/>
      </p:ext>
    </p:extLst>
  </p:cSld>
  <p:clrMapOvr>
    <a:masterClrMapping/>
  </p:clrMapOvr>
  <p:transition>
    <p:cut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280117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C75A-59C4-4AB8-BEE7-3269283A5DD9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54C8-96D2-4CDE-AC9E-537814C01D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2200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197F-E4C1-47EB-AE6A-BE411FECEC8D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54C8-96D2-4CDE-AC9E-537814C01D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3612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8154-8B62-4FCE-B4D3-B7CF38561B8E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54C8-96D2-4CDE-AC9E-537814C01D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7293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EB4D-888F-4889-8CDC-0637182FC691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54C8-96D2-4CDE-AC9E-537814C01D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7701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C6F1-FC52-4FDA-BED3-551D2BFE00CA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54C8-96D2-4CDE-AC9E-537814C01D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37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B6D8D-A5DA-458C-9C99-A706D0997246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54C8-96D2-4CDE-AC9E-537814C01D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892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38B23-6320-4897-ABAD-939907F46A47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54C8-96D2-4CDE-AC9E-537814C01D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1941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A79F-30BB-4CA2-AB74-61A041479F3D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54C8-96D2-4CDE-AC9E-537814C01D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2315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70C13-60B5-4754-B757-4D01A27DB1F7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54C8-96D2-4CDE-AC9E-537814C01D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99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71733" y="714161"/>
            <a:ext cx="7200533" cy="1303690"/>
          </a:xfrm>
        </p:spPr>
        <p:txBody>
          <a:bodyPr/>
          <a:lstStyle>
            <a:lvl1pPr>
              <a:defRPr sz="4236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CAE6449-2B13-44F8-BB88-A4EDFE9923A2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C043C-743F-4593-8C2F-6A1FDF98E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5519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9D5A-1A28-4FAE-9CA8-6F2C44603ECC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54C8-96D2-4CDE-AC9E-537814C01D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36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71733" y="714161"/>
            <a:ext cx="7200533" cy="1303690"/>
          </a:xfrm>
        </p:spPr>
        <p:txBody>
          <a:bodyPr/>
          <a:lstStyle>
            <a:lvl1pPr>
              <a:defRPr sz="4236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64296C77-0519-48ED-BCC9-D7142F46154F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C043C-743F-4593-8C2F-6A1FDF98E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08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k object 16"/>
          <p:cNvSpPr>
            <a:spLocks/>
          </p:cNvSpPr>
          <p:nvPr/>
        </p:nvSpPr>
        <p:spPr bwMode="auto">
          <a:xfrm>
            <a:off x="6350" y="0"/>
            <a:ext cx="0" cy="1223963"/>
          </a:xfrm>
          <a:custGeom>
            <a:avLst/>
            <a:gdLst>
              <a:gd name="T0" fmla="*/ 0 h 1386840"/>
              <a:gd name="T1" fmla="*/ 113943 h 1386840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1386840">
                <a:moveTo>
                  <a:pt x="0" y="0"/>
                </a:moveTo>
                <a:lnTo>
                  <a:pt x="0" y="1386281"/>
                </a:lnTo>
              </a:path>
            </a:pathLst>
          </a:custGeom>
          <a:noFill/>
          <a:ln w="15519">
            <a:solidFill>
              <a:srgbClr val="D8A31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5" name="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1F74113-5FAB-4638-AF83-B44A18D644BC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C043C-743F-4593-8C2F-6A1FDF98E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98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FC043C-743F-4593-8C2F-6A1FDF98EE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722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15278" y="374512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400">
                <a:latin typeface="Century Gothic" panose="020B0502020202020204" pitchFamily="34" charset="0"/>
              </a:defRPr>
            </a:lvl1pPr>
          </a:lstStyle>
          <a:p>
            <a:pPr algn="r"/>
            <a:r>
              <a:rPr lang="en-US" altLang="en-US" sz="22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br>
              <a:rPr lang="en-US" altLang="en-US" sz="2200" dirty="0">
                <a:solidFill>
                  <a:schemeClr val="bg1"/>
                </a:solidFill>
              </a:rPr>
            </a:br>
            <a:r>
              <a:rPr lang="en-US" altLang="en-US" sz="19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53547" y="1646665"/>
            <a:ext cx="7865165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en-US" sz="22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MODULE 1:</a:t>
            </a:r>
          </a:p>
          <a:p>
            <a:r>
              <a:rPr lang="en-US" altLang="en-US" sz="22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Health Systems and Health Information Systems</a:t>
            </a:r>
          </a:p>
          <a:p>
            <a:endParaRPr lang="en-US" altLang="en-US" sz="22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US" altLang="en-US" sz="22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SESSION 1:</a:t>
            </a:r>
          </a:p>
          <a:p>
            <a:r>
              <a:rPr lang="en-US" altLang="en-US" sz="36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Introduction to RHIS</a:t>
            </a:r>
          </a:p>
          <a:p>
            <a:endParaRPr lang="en-US" altLang="en-US" sz="22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69900" y="1646665"/>
            <a:ext cx="0" cy="262053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24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668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3832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6392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Holder 2"/>
          <p:cNvSpPr>
            <a:spLocks noGrp="1"/>
          </p:cNvSpPr>
          <p:nvPr>
            <p:ph type="title"/>
          </p:nvPr>
        </p:nvSpPr>
        <p:spPr bwMode="auto">
          <a:xfrm>
            <a:off x="971550" y="714375"/>
            <a:ext cx="72009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2051" name="Holder 3"/>
          <p:cNvSpPr>
            <a:spLocks noGrp="1"/>
          </p:cNvSpPr>
          <p:nvPr>
            <p:ph type="body" idx="1"/>
          </p:nvPr>
        </p:nvSpPr>
        <p:spPr bwMode="auto">
          <a:xfrm>
            <a:off x="1027113" y="3097213"/>
            <a:ext cx="7089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325" y="6378575"/>
            <a:ext cx="2927350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8575"/>
            <a:ext cx="2103438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111AC112-F903-4C01-982F-FBC9B75EEC4F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363" y="6378575"/>
            <a:ext cx="2103437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DBFC043C-743F-4593-8C2F-6A1FDF98E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52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03225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0645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209675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6129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017166" eaLnBrk="1" hangingPunct="1">
        <a:defRPr>
          <a:latin typeface="+mn-lt"/>
          <a:ea typeface="+mn-ea"/>
          <a:cs typeface="+mn-cs"/>
        </a:defRPr>
      </a:lvl6pPr>
      <a:lvl7pPr marL="2420600" eaLnBrk="1" hangingPunct="1">
        <a:defRPr>
          <a:latin typeface="+mn-lt"/>
          <a:ea typeface="+mn-ea"/>
          <a:cs typeface="+mn-cs"/>
        </a:defRPr>
      </a:lvl7pPr>
      <a:lvl8pPr marL="2824033" eaLnBrk="1" hangingPunct="1">
        <a:defRPr>
          <a:latin typeface="+mn-lt"/>
          <a:ea typeface="+mn-ea"/>
          <a:cs typeface="+mn-cs"/>
        </a:defRPr>
      </a:lvl8pPr>
      <a:lvl9pPr marL="3227466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03433" eaLnBrk="1" hangingPunct="1">
        <a:defRPr>
          <a:latin typeface="+mn-lt"/>
          <a:ea typeface="+mn-ea"/>
          <a:cs typeface="+mn-cs"/>
        </a:defRPr>
      </a:lvl2pPr>
      <a:lvl3pPr marL="806867" eaLnBrk="1" hangingPunct="1">
        <a:defRPr>
          <a:latin typeface="+mn-lt"/>
          <a:ea typeface="+mn-ea"/>
          <a:cs typeface="+mn-cs"/>
        </a:defRPr>
      </a:lvl3pPr>
      <a:lvl4pPr marL="1210300" eaLnBrk="1" hangingPunct="1">
        <a:defRPr>
          <a:latin typeface="+mn-lt"/>
          <a:ea typeface="+mn-ea"/>
          <a:cs typeface="+mn-cs"/>
        </a:defRPr>
      </a:lvl4pPr>
      <a:lvl5pPr marL="1613733" eaLnBrk="1" hangingPunct="1">
        <a:defRPr>
          <a:latin typeface="+mn-lt"/>
          <a:ea typeface="+mn-ea"/>
          <a:cs typeface="+mn-cs"/>
        </a:defRPr>
      </a:lvl5pPr>
      <a:lvl6pPr marL="2017166" eaLnBrk="1" hangingPunct="1">
        <a:defRPr>
          <a:latin typeface="+mn-lt"/>
          <a:ea typeface="+mn-ea"/>
          <a:cs typeface="+mn-cs"/>
        </a:defRPr>
      </a:lvl6pPr>
      <a:lvl7pPr marL="2420600" eaLnBrk="1" hangingPunct="1">
        <a:defRPr>
          <a:latin typeface="+mn-lt"/>
          <a:ea typeface="+mn-ea"/>
          <a:cs typeface="+mn-cs"/>
        </a:defRPr>
      </a:lvl7pPr>
      <a:lvl8pPr marL="2824033" eaLnBrk="1" hangingPunct="1">
        <a:defRPr>
          <a:latin typeface="+mn-lt"/>
          <a:ea typeface="+mn-ea"/>
          <a:cs typeface="+mn-cs"/>
        </a:defRPr>
      </a:lvl8pPr>
      <a:lvl9pPr marL="3227466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6392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9144001" cy="116840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dirty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2990" y="1165225"/>
            <a:ext cx="9156990" cy="3492431"/>
          </a:xfrm>
          <a:prstGeom prst="rect">
            <a:avLst/>
          </a:prstGeom>
          <a:solidFill>
            <a:srgbClr val="A7C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dirty="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39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91" r:id="rId12"/>
    <p:sldLayoutId id="2147483692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23825" y="-155575"/>
            <a:ext cx="9391650" cy="1323975"/>
          </a:xfrm>
          <a:prstGeom prst="rect">
            <a:avLst/>
          </a:prstGeom>
          <a:solidFill>
            <a:srgbClr val="A7C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dirty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9259" y="26573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6CB65-03D3-42C8-94B2-ABC67A60B90D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A54C8-96D2-4CDE-AC9E-537814C01D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82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34" b="23721"/>
          <a:stretch/>
        </p:blipFill>
        <p:spPr>
          <a:xfrm>
            <a:off x="5821954" y="5916706"/>
            <a:ext cx="1905529" cy="87405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5822317"/>
            <a:ext cx="1124448" cy="961403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134471" y="1143000"/>
            <a:ext cx="0" cy="4670612"/>
          </a:xfrm>
          <a:custGeom>
            <a:avLst/>
            <a:gdLst/>
            <a:ahLst/>
            <a:cxnLst/>
            <a:rect l="l" t="t" r="r" b="b"/>
            <a:pathLst>
              <a:path h="5293359">
                <a:moveTo>
                  <a:pt x="0" y="0"/>
                </a:moveTo>
                <a:lnTo>
                  <a:pt x="0" y="5292852"/>
                </a:lnTo>
              </a:path>
            </a:pathLst>
          </a:custGeom>
          <a:ln w="23495">
            <a:solidFill>
              <a:srgbClr val="D8A31F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3" name="object 3"/>
          <p:cNvSpPr/>
          <p:nvPr/>
        </p:nvSpPr>
        <p:spPr>
          <a:xfrm>
            <a:off x="134471" y="0"/>
            <a:ext cx="8875059" cy="1050728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1E1860"/>
          </a:solidFill>
        </p:spPr>
        <p:txBody>
          <a:bodyPr wrap="square" lIns="0" tIns="0" rIns="0" bIns="0" rtlCol="0"/>
          <a:lstStyle/>
          <a:p>
            <a:endParaRPr sz="1588" dirty="0">
              <a:solidFill>
                <a:srgbClr val="1E1860"/>
              </a:solidFill>
              <a:latin typeface="Futura Lt BT" panose="020B0402020204020303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050727"/>
            <a:ext cx="9258251" cy="4664273"/>
          </a:xfrm>
          <a:custGeom>
            <a:avLst/>
            <a:gdLst/>
            <a:ahLst/>
            <a:cxnLst/>
            <a:rect l="l" t="t" r="r" b="b"/>
            <a:pathLst>
              <a:path w="10058400" h="5274945">
                <a:moveTo>
                  <a:pt x="0" y="5274564"/>
                </a:moveTo>
                <a:lnTo>
                  <a:pt x="10058400" y="5274564"/>
                </a:lnTo>
                <a:lnTo>
                  <a:pt x="10058400" y="0"/>
                </a:lnTo>
                <a:lnTo>
                  <a:pt x="0" y="0"/>
                </a:lnTo>
                <a:lnTo>
                  <a:pt x="0" y="5274564"/>
                </a:lnTo>
                <a:close/>
              </a:path>
            </a:pathLst>
          </a:custGeom>
          <a:solidFill>
            <a:srgbClr val="A6C038"/>
          </a:solidFill>
        </p:spPr>
        <p:txBody>
          <a:bodyPr wrap="square" lIns="0" tIns="0" rIns="0" bIns="0" rtlCol="0"/>
          <a:lstStyle/>
          <a:p>
            <a:endParaRPr sz="1588" dirty="0"/>
          </a:p>
        </p:txBody>
      </p:sp>
      <p:sp>
        <p:nvSpPr>
          <p:cNvPr id="8" name="object 8"/>
          <p:cNvSpPr txBox="1"/>
          <p:nvPr/>
        </p:nvSpPr>
        <p:spPr>
          <a:xfrm>
            <a:off x="1026083" y="313802"/>
            <a:ext cx="7855665" cy="39060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sz="5294" b="1" dirty="0">
                <a:solidFill>
                  <a:schemeClr val="bg1"/>
                </a:solidFill>
                <a:latin typeface="Century Gothic" panose="020B0502020202020204" pitchFamily="34" charset="0"/>
              </a:rPr>
              <a:t>Use of Community Health Data for Shared Accountability</a:t>
            </a:r>
            <a:endParaRPr lang="en-US" sz="5294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1206">
              <a:lnSpc>
                <a:spcPts val="5731"/>
              </a:lnSpc>
            </a:pPr>
            <a:endParaRPr lang="en-US" sz="5030" dirty="0">
              <a:solidFill>
                <a:schemeClr val="bg1"/>
              </a:solidFill>
              <a:latin typeface="Futura Lt BT" panose="020B0402020204020303" pitchFamily="34" charset="0"/>
              <a:cs typeface="Gill Sans MT"/>
            </a:endParaRPr>
          </a:p>
          <a:p>
            <a:pPr marL="11206">
              <a:lnSpc>
                <a:spcPts val="5731"/>
              </a:lnSpc>
            </a:pPr>
            <a:endParaRPr sz="5030" dirty="0">
              <a:solidFill>
                <a:schemeClr val="bg1"/>
              </a:solidFill>
              <a:latin typeface="Futura Lt BT" panose="020B0402020204020303" pitchFamily="34" charset="0"/>
              <a:cs typeface="Gill Sans MT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672353" y="6425928"/>
            <a:ext cx="65" cy="2443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en-US" sz="1588" dirty="0"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3194431" y="6163313"/>
            <a:ext cx="65" cy="2443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en-US" sz="1588" dirty="0">
              <a:latin typeface="Arial" panose="020B0604020202020204" pitchFamily="34" charset="0"/>
            </a:endParaRPr>
          </a:p>
        </p:txBody>
      </p:sp>
      <p:sp>
        <p:nvSpPr>
          <p:cNvPr id="14" name="object 9"/>
          <p:cNvSpPr txBox="1"/>
          <p:nvPr/>
        </p:nvSpPr>
        <p:spPr>
          <a:xfrm>
            <a:off x="4572000" y="3096438"/>
            <a:ext cx="3984481" cy="2316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206">
              <a:lnSpc>
                <a:spcPts val="1985"/>
              </a:lnSpc>
            </a:pPr>
            <a:r>
              <a:rPr lang="en-US" sz="1412" dirty="0">
                <a:solidFill>
                  <a:srgbClr val="1E1860"/>
                </a:solidFill>
                <a:latin typeface="Century Gothic" panose="020B0502020202020204" pitchFamily="34" charset="0"/>
                <a:cs typeface="Futura LT Pro Book"/>
              </a:rPr>
              <a:t>Tariq Azim, MBBS, DM</a:t>
            </a:r>
            <a:endParaRPr sz="1412" dirty="0">
              <a:solidFill>
                <a:srgbClr val="1E1860"/>
              </a:solidFill>
              <a:latin typeface="Century Gothic" panose="020B0502020202020204" pitchFamily="34" charset="0"/>
              <a:cs typeface="Futura LT Pro Book"/>
            </a:endParaRPr>
          </a:p>
          <a:p>
            <a:pPr marL="11206">
              <a:lnSpc>
                <a:spcPts val="1985"/>
              </a:lnSpc>
            </a:pPr>
            <a:r>
              <a:rPr sz="1412" b="1" dirty="0">
                <a:solidFill>
                  <a:srgbClr val="1E1860"/>
                </a:solidFill>
                <a:latin typeface="Century Gothic" panose="020B0502020202020204" pitchFamily="34" charset="0"/>
                <a:cs typeface="Futura LT Pro Book"/>
              </a:rPr>
              <a:t>MEASURE Evaluation</a:t>
            </a:r>
            <a:endParaRPr sz="1412" dirty="0">
              <a:solidFill>
                <a:srgbClr val="1E1860"/>
              </a:solidFill>
              <a:latin typeface="Century Gothic" panose="020B0502020202020204" pitchFamily="34" charset="0"/>
              <a:cs typeface="Futura LT Pro Book"/>
            </a:endParaRPr>
          </a:p>
          <a:p>
            <a:pPr marL="11206"/>
            <a:r>
              <a:rPr lang="en-US" sz="1412" dirty="0">
                <a:solidFill>
                  <a:srgbClr val="1E1860"/>
                </a:solidFill>
                <a:latin typeface="Century Gothic" panose="020B0502020202020204" pitchFamily="34" charset="0"/>
                <a:cs typeface="Futura LT Pro Book"/>
              </a:rPr>
              <a:t>John Snow, Inc.</a:t>
            </a:r>
          </a:p>
          <a:p>
            <a:pPr marL="11206"/>
            <a:endParaRPr lang="en-US" sz="1412" dirty="0">
              <a:solidFill>
                <a:srgbClr val="1E1860"/>
              </a:solidFill>
              <a:latin typeface="Century Gothic" panose="020B0502020202020204" pitchFamily="34" charset="0"/>
              <a:cs typeface="Futura LT Pro Book"/>
            </a:endParaRPr>
          </a:p>
          <a:p>
            <a:pPr marL="11206"/>
            <a:r>
              <a:rPr lang="en-US" sz="1412" dirty="0">
                <a:solidFill>
                  <a:srgbClr val="1E1860"/>
                </a:solidFill>
                <a:latin typeface="Century Gothic" panose="020B0502020202020204" pitchFamily="34" charset="0"/>
                <a:cs typeface="Futura LT Pro Book"/>
              </a:rPr>
              <a:t>Stephanie Mullen, DrPH</a:t>
            </a:r>
          </a:p>
          <a:p>
            <a:pPr marL="11206">
              <a:lnSpc>
                <a:spcPts val="1985"/>
              </a:lnSpc>
            </a:pPr>
            <a:r>
              <a:rPr lang="en-US" sz="1412" b="1" dirty="0">
                <a:solidFill>
                  <a:srgbClr val="1E1860"/>
                </a:solidFill>
                <a:latin typeface="Century Gothic" panose="020B0502020202020204" pitchFamily="34" charset="0"/>
                <a:cs typeface="Futura LT Pro Book"/>
              </a:rPr>
              <a:t>MEASURE Evaluation</a:t>
            </a:r>
            <a:endParaRPr lang="en-US" sz="1412" dirty="0">
              <a:solidFill>
                <a:srgbClr val="1E1860"/>
              </a:solidFill>
              <a:latin typeface="Century Gothic" panose="020B0502020202020204" pitchFamily="34" charset="0"/>
              <a:cs typeface="Futura LT Pro Book"/>
            </a:endParaRPr>
          </a:p>
          <a:p>
            <a:pPr marL="11206"/>
            <a:r>
              <a:rPr lang="en-US" sz="1412" dirty="0">
                <a:solidFill>
                  <a:srgbClr val="1E1860"/>
                </a:solidFill>
                <a:latin typeface="Century Gothic" panose="020B0502020202020204" pitchFamily="34" charset="0"/>
                <a:cs typeface="Futura LT Pro Book"/>
              </a:rPr>
              <a:t>John Snow, Inc.</a:t>
            </a:r>
          </a:p>
          <a:p>
            <a:pPr marL="11206"/>
            <a:endParaRPr sz="1412" dirty="0">
              <a:solidFill>
                <a:srgbClr val="1E1860"/>
              </a:solidFill>
              <a:latin typeface="Century Gothic" panose="020B0502020202020204" pitchFamily="34" charset="0"/>
              <a:cs typeface="Futura LT Pro Book"/>
            </a:endParaRPr>
          </a:p>
          <a:p>
            <a:pPr>
              <a:spcBef>
                <a:spcPts val="40"/>
              </a:spcBef>
            </a:pPr>
            <a:endParaRPr sz="1412" dirty="0">
              <a:solidFill>
                <a:srgbClr val="1E1860"/>
              </a:solidFill>
              <a:latin typeface="Century Gothic" panose="020B0502020202020204" pitchFamily="34" charset="0"/>
              <a:cs typeface="Times New Roman"/>
            </a:endParaRPr>
          </a:p>
          <a:p>
            <a:pPr marL="11206">
              <a:lnSpc>
                <a:spcPts val="1941"/>
              </a:lnSpc>
            </a:pPr>
            <a:r>
              <a:rPr lang="en-US" sz="1412" dirty="0">
                <a:solidFill>
                  <a:srgbClr val="1E1860"/>
                </a:solidFill>
                <a:latin typeface="Century Gothic" panose="020B0502020202020204" pitchFamily="34" charset="0"/>
                <a:cs typeface="Futura LT Pro Book"/>
              </a:rPr>
              <a:t>February 2018</a:t>
            </a:r>
            <a:endParaRPr sz="1412" dirty="0">
              <a:solidFill>
                <a:srgbClr val="1E1860"/>
              </a:solidFill>
              <a:latin typeface="Century Gothic" panose="020B0502020202020204" pitchFamily="34" charset="0"/>
              <a:cs typeface="Futura LT Pro Book"/>
            </a:endParaRPr>
          </a:p>
        </p:txBody>
      </p:sp>
    </p:spTree>
    <p:extLst>
      <p:ext uri="{BB962C8B-B14F-4D97-AF65-F5344CB8AC3E}">
        <p14:creationId xmlns:p14="http://schemas.microsoft.com/office/powerpoint/2010/main" val="650286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solidFill>
                  <a:srgbClr val="002060"/>
                </a:solidFill>
              </a:rPr>
              <a:t>Shared Accountability: Cases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54163"/>
            <a:ext cx="7886700" cy="43513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/>
              <a:t>Community-based maternal death surveillance</a:t>
            </a:r>
          </a:p>
          <a:p>
            <a:pPr lvl="1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/>
              <a:t>Accra, Ghana</a:t>
            </a: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A modified survey system of community-based reproductive age mortality using six questions was implemented in the Bosomtwa district of Accra</a:t>
            </a:r>
          </a:p>
          <a:p>
            <a:pPr lvl="1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/>
              <a:t>Malawi</a:t>
            </a: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Community-linked maternal death review: Communities and health facility staff worked in partnership to investigate and respond to maternal deaths occurring in communities and at health facilities</a:t>
            </a:r>
          </a:p>
        </p:txBody>
      </p:sp>
    </p:spTree>
    <p:extLst>
      <p:ext uri="{BB962C8B-B14F-4D97-AF65-F5344CB8AC3E}">
        <p14:creationId xmlns:p14="http://schemas.microsoft.com/office/powerpoint/2010/main" val="1214827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46264" y="251618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solidFill>
                  <a:srgbClr val="002060"/>
                </a:solidFill>
              </a:rPr>
              <a:t>Shared Accountability: Cases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264" y="1577181"/>
            <a:ext cx="7886700" cy="43513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/>
              <a:t>Community-based tuberculosis directly observed treatment, short course (TB-DOTS): accountability on both sides </a:t>
            </a:r>
          </a:p>
          <a:p>
            <a:pPr lvl="1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/>
              <a:t>Mozambique</a:t>
            </a: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Clients choose their DOTS with support from the local volunteers, known as </a:t>
            </a:r>
            <a:r>
              <a:rPr lang="en-US" sz="1800" i="1" dirty="0"/>
              <a:t>padrinhos</a:t>
            </a:r>
          </a:p>
          <a:p>
            <a:pPr lvl="3">
              <a:buFont typeface="Wingdings" panose="05000000000000000000" pitchFamily="2" charset="2"/>
              <a:buChar char="§"/>
              <a:defRPr/>
            </a:pPr>
            <a:r>
              <a:rPr lang="en-US" dirty="0"/>
              <a:t>Example of community taking responsibility for supervising TB-DOTS</a:t>
            </a:r>
          </a:p>
          <a:p>
            <a:pPr lvl="3">
              <a:buFont typeface="Wingdings" panose="05000000000000000000" pitchFamily="2" charset="2"/>
              <a:buChar char="§"/>
              <a:defRPr/>
            </a:pPr>
            <a:r>
              <a:rPr lang="en-US" dirty="0"/>
              <a:t>Padrinhos make themselves accountable to the larger community regarding adherence to DOTS by the clients of TB services.</a:t>
            </a:r>
          </a:p>
        </p:txBody>
      </p:sp>
    </p:spTree>
    <p:extLst>
      <p:ext uri="{BB962C8B-B14F-4D97-AF65-F5344CB8AC3E}">
        <p14:creationId xmlns:p14="http://schemas.microsoft.com/office/powerpoint/2010/main" val="2499408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4471" y="1143000"/>
            <a:ext cx="0" cy="4670612"/>
          </a:xfrm>
          <a:custGeom>
            <a:avLst/>
            <a:gdLst/>
            <a:ahLst/>
            <a:cxnLst/>
            <a:rect l="l" t="t" r="r" b="b"/>
            <a:pathLst>
              <a:path h="5293359">
                <a:moveTo>
                  <a:pt x="0" y="0"/>
                </a:moveTo>
                <a:lnTo>
                  <a:pt x="0" y="5292852"/>
                </a:lnTo>
              </a:path>
            </a:pathLst>
          </a:custGeom>
          <a:ln w="23495">
            <a:solidFill>
              <a:srgbClr val="D8A31F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" name="object 5"/>
          <p:cNvSpPr/>
          <p:nvPr/>
        </p:nvSpPr>
        <p:spPr>
          <a:xfrm>
            <a:off x="0" y="1018873"/>
            <a:ext cx="9144000" cy="4794739"/>
          </a:xfrm>
          <a:custGeom>
            <a:avLst/>
            <a:gdLst/>
            <a:ahLst/>
            <a:cxnLst/>
            <a:rect l="l" t="t" r="r" b="b"/>
            <a:pathLst>
              <a:path w="10058400" h="5274945">
                <a:moveTo>
                  <a:pt x="0" y="5274564"/>
                </a:moveTo>
                <a:lnTo>
                  <a:pt x="10058400" y="5274564"/>
                </a:lnTo>
                <a:lnTo>
                  <a:pt x="10058400" y="0"/>
                </a:lnTo>
                <a:lnTo>
                  <a:pt x="0" y="0"/>
                </a:lnTo>
                <a:lnTo>
                  <a:pt x="0" y="5274564"/>
                </a:lnTo>
                <a:close/>
              </a:path>
            </a:pathLst>
          </a:custGeom>
          <a:solidFill>
            <a:srgbClr val="A6C038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8" name="object 8"/>
          <p:cNvSpPr txBox="1"/>
          <p:nvPr/>
        </p:nvSpPr>
        <p:spPr>
          <a:xfrm>
            <a:off x="874059" y="2080005"/>
            <a:ext cx="7395882" cy="27628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sz="1765" spc="-88" dirty="0">
                <a:solidFill>
                  <a:schemeClr val="bg1"/>
                </a:solidFill>
                <a:latin typeface="Century Gothic" panose="020B0502020202020204" pitchFamily="34" charset="0"/>
              </a:rPr>
              <a:t>This presentation was produced with the support of the United States Agency for International Development (USAID) under the terms of MEASURE Evaluation cooperative agreement AID-OAA-L-14-00004. MEASURE Evaluation is implemented by the Carolina Population Center, University of North Carolina at Chapel Hill in partnership with ICF International; John Snow, Inc.; Management Sciences for Health; Palladium; and Tulane University. Views expressed are not necessarily those of USAID or the United States government. </a:t>
            </a:r>
          </a:p>
          <a:p>
            <a:pPr marL="11206" marR="722818">
              <a:lnSpc>
                <a:spcPts val="4588"/>
              </a:lnSpc>
            </a:pPr>
            <a:r>
              <a:rPr lang="en-US" sz="1765" b="1" spc="-88" dirty="0">
                <a:solidFill>
                  <a:srgbClr val="1E1860"/>
                </a:solidFill>
                <a:latin typeface="Century Gothic" panose="020B0502020202020204" pitchFamily="34" charset="0"/>
                <a:cs typeface="Futura LT Pro Book"/>
              </a:rPr>
              <a:t>www.measureevaluation.org</a:t>
            </a:r>
          </a:p>
        </p:txBody>
      </p:sp>
      <p:sp>
        <p:nvSpPr>
          <p:cNvPr id="11" name="object 3"/>
          <p:cNvSpPr/>
          <p:nvPr/>
        </p:nvSpPr>
        <p:spPr>
          <a:xfrm>
            <a:off x="134471" y="0"/>
            <a:ext cx="8875059" cy="1050728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1E1860"/>
          </a:solidFill>
        </p:spPr>
        <p:txBody>
          <a:bodyPr wrap="square" lIns="0" tIns="0" rIns="0" bIns="0" rtlCol="0"/>
          <a:lstStyle/>
          <a:p>
            <a:endParaRPr sz="1588" dirty="0">
              <a:latin typeface="Futura Lt BT" panose="020B0402020204020303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672353" y="6425928"/>
            <a:ext cx="65" cy="2443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en-US" sz="1588" dirty="0"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34" b="23721"/>
          <a:stretch/>
        </p:blipFill>
        <p:spPr>
          <a:xfrm>
            <a:off x="5513294" y="5916706"/>
            <a:ext cx="1905529" cy="87405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846" y="5822317"/>
            <a:ext cx="1124448" cy="96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11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0" y="-381000"/>
            <a:ext cx="4800600" cy="2133600"/>
          </a:xfrm>
        </p:spPr>
        <p:txBody>
          <a:bodyPr>
            <a:normAutofit/>
          </a:bodyPr>
          <a:lstStyle/>
          <a:p>
            <a:pPr>
              <a:lnSpc>
                <a:spcPts val="3300"/>
              </a:lnSpc>
            </a:pPr>
            <a:r>
              <a:rPr lang="en-US" altLang="en-US" sz="3200" dirty="0">
                <a:solidFill>
                  <a:srgbClr val="002060"/>
                </a:solidFill>
              </a:rPr>
              <a:t>The Community Is </a:t>
            </a:r>
            <a:r>
              <a:rPr lang="en-US" altLang="en-US" sz="3200" i="1" dirty="0">
                <a:solidFill>
                  <a:srgbClr val="FF0000"/>
                </a:solidFill>
              </a:rPr>
              <a:t>Not</a:t>
            </a:r>
            <a:r>
              <a:rPr lang="en-US" altLang="en-US" sz="3200" i="1" dirty="0">
                <a:solidFill>
                  <a:srgbClr val="002060"/>
                </a:solidFill>
              </a:rPr>
              <a:t> </a:t>
            </a:r>
            <a:r>
              <a:rPr lang="en-US" altLang="en-US" sz="3200" dirty="0">
                <a:solidFill>
                  <a:srgbClr val="002060"/>
                </a:solidFill>
              </a:rPr>
              <a:t>in the Spotlight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925810" y="1676400"/>
            <a:ext cx="7762875" cy="413226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3200" dirty="0"/>
              <a:t>Dissemination and use of data generated by the health system are traditionally limited to the health system.</a:t>
            </a:r>
          </a:p>
          <a:p>
            <a:pPr>
              <a:lnSpc>
                <a:spcPct val="110000"/>
              </a:lnSpc>
            </a:pPr>
            <a:r>
              <a:rPr lang="en-US" sz="3200" dirty="0"/>
              <a:t>The community is not viewed as:</a:t>
            </a:r>
          </a:p>
          <a:p>
            <a:pPr lvl="1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sz="2900" dirty="0"/>
              <a:t>A decision maker when it comes to the health system </a:t>
            </a:r>
          </a:p>
          <a:p>
            <a:pPr lvl="1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sz="2900" dirty="0"/>
              <a:t>A consumer or user of health data</a:t>
            </a:r>
          </a:p>
          <a:p>
            <a:pPr>
              <a:lnSpc>
                <a:spcPct val="110000"/>
              </a:lnSpc>
            </a:pPr>
            <a:r>
              <a:rPr lang="en-US" dirty="0"/>
              <a:t>As a result:</a:t>
            </a:r>
          </a:p>
          <a:p>
            <a:pPr lvl="1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sz="2900" dirty="0"/>
              <a:t>The community is disengaged and does not play an active role in improving its own health status.</a:t>
            </a:r>
          </a:p>
          <a:p>
            <a:pPr lvl="1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sz="2900" dirty="0"/>
              <a:t>The health system is not held accountable to the community it serves.</a:t>
            </a:r>
          </a:p>
          <a:p>
            <a:pPr lvl="1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sz="2900" dirty="0"/>
              <a:t>Promotion of community involvement is externally driven.</a:t>
            </a:r>
          </a:p>
          <a:p>
            <a:pPr lvl="1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sz="2900" dirty="0"/>
              <a:t>There is a lack of community leadership and ownership of interventions to improve the community’s own health. </a:t>
            </a:r>
            <a:endParaRPr lang="en-US" altLang="en-US" sz="29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54C8-96D2-4CDE-AC9E-537814C01DC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564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1060"/>
            <a:ext cx="5943600" cy="1325563"/>
          </a:xfrm>
        </p:spPr>
        <p:txBody>
          <a:bodyPr>
            <a:noAutofit/>
          </a:bodyPr>
          <a:lstStyle/>
          <a:p>
            <a:pPr>
              <a:lnSpc>
                <a:spcPts val="3200"/>
              </a:lnSpc>
            </a:pPr>
            <a:r>
              <a:rPr lang="en-US" sz="3200" dirty="0">
                <a:solidFill>
                  <a:srgbClr val="002060"/>
                </a:solidFill>
              </a:rPr>
              <a:t>Community Ownership &amp; Accountability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886700" cy="4351338"/>
          </a:xfrm>
        </p:spPr>
        <p:txBody>
          <a:bodyPr/>
          <a:lstStyle/>
          <a:p>
            <a:r>
              <a:rPr lang="en-US" dirty="0"/>
              <a:t>Ownership requires: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Taking responsibility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With that comes accountability</a:t>
            </a:r>
          </a:p>
          <a:p>
            <a:r>
              <a:rPr lang="en-US" dirty="0"/>
              <a:t>Accountability: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Committing to decisions and/or actions and holding oneself answerable for those actions and their consequences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54C8-96D2-4CDE-AC9E-537814C01DC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15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023941" cy="1325563"/>
          </a:xfrm>
        </p:spPr>
        <p:txBody>
          <a:bodyPr>
            <a:normAutofit/>
          </a:bodyPr>
          <a:lstStyle/>
          <a:p>
            <a:pPr>
              <a:lnSpc>
                <a:spcPts val="3400"/>
              </a:lnSpc>
            </a:pPr>
            <a:r>
              <a:rPr lang="en-US" sz="3200" dirty="0">
                <a:solidFill>
                  <a:srgbClr val="002060"/>
                </a:solidFill>
              </a:rPr>
              <a:t>Shared Accountability to Ensure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886700" cy="435133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Shared accountability is defined as a process by which partners hold one another responsible for the commitments that they have voluntarily made to each other (Institute of Medicine, 2011).</a:t>
            </a:r>
          </a:p>
          <a:p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Both the community &amp; the health system (public and/or private) are accountable for:</a:t>
            </a:r>
          </a:p>
          <a:p>
            <a:pPr lvl="1" fontAlgn="base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Sharing health and related information </a:t>
            </a:r>
          </a:p>
          <a:p>
            <a:pPr lvl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Taking actions to improve/maintain health</a:t>
            </a:r>
          </a:p>
          <a:p>
            <a:pPr lvl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dirty="0"/>
              <a:t>Publicly reporting and answering questions about those decisions and/or 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54C8-96D2-4CDE-AC9E-537814C01DC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078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255"/>
            <a:ext cx="6934200" cy="1325563"/>
          </a:xfrm>
        </p:spPr>
        <p:txBody>
          <a:bodyPr>
            <a:normAutofit/>
          </a:bodyPr>
          <a:lstStyle/>
          <a:p>
            <a:pPr>
              <a:lnSpc>
                <a:spcPts val="3300"/>
              </a:lnSpc>
            </a:pPr>
            <a:r>
              <a:rPr lang="en-US" altLang="en-US" sz="3200" dirty="0">
                <a:solidFill>
                  <a:srgbClr val="002060"/>
                </a:solidFill>
              </a:rPr>
              <a:t>Shared Accountability for Health at the Community Level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54C8-96D2-4CDE-AC9E-537814C01DC4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52400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/>
              <a:t>Purpose:</a:t>
            </a:r>
          </a:p>
          <a:p>
            <a:pPr lvl="1"/>
            <a:r>
              <a:rPr lang="en-US" altLang="en-US" dirty="0"/>
              <a:t>Create an enabling socio/political environment of mutual trust and transparency between the community and the health system</a:t>
            </a:r>
          </a:p>
          <a:p>
            <a:pPr lvl="1"/>
            <a:r>
              <a:rPr lang="en-US" altLang="en-US" dirty="0"/>
              <a:t>Support the taking of collective responsibility and commitment to shared accountability to improve health service delivery</a:t>
            </a:r>
          </a:p>
          <a:p>
            <a:pPr lvl="1"/>
            <a:r>
              <a:rPr lang="en-US" altLang="en-US" dirty="0"/>
              <a:t>Contribute to the overall health of the community</a:t>
            </a:r>
            <a:br>
              <a:rPr lang="en-US" alt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547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53" y="18255"/>
            <a:ext cx="7886700" cy="1325563"/>
          </a:xfrm>
        </p:spPr>
        <p:txBody>
          <a:bodyPr>
            <a:normAutofit/>
          </a:bodyPr>
          <a:lstStyle/>
          <a:p>
            <a:pPr>
              <a:lnSpc>
                <a:spcPts val="3300"/>
              </a:lnSpc>
            </a:pPr>
            <a:r>
              <a:rPr lang="en-US" altLang="en-US" sz="3200" dirty="0">
                <a:solidFill>
                  <a:srgbClr val="002060"/>
                </a:solidFill>
              </a:rPr>
              <a:t>Basic Principles: Community Health Data Use for Shared Accountability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353" y="1600200"/>
            <a:ext cx="7886700" cy="4351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defRPr/>
            </a:pPr>
            <a:r>
              <a:rPr lang="en-US" sz="2400" dirty="0"/>
              <a:t>The community takes the leadership role in running the forum/meeting</a:t>
            </a:r>
          </a:p>
          <a:p>
            <a:pPr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defRPr/>
            </a:pPr>
            <a:r>
              <a:rPr lang="en-US" sz="2400" dirty="0"/>
              <a:t>Use an existing forum at the community level </a:t>
            </a:r>
          </a:p>
          <a:p>
            <a:pPr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defRPr/>
            </a:pPr>
            <a:r>
              <a:rPr lang="en-US" sz="2400" dirty="0"/>
              <a:t>The community and the health system both share health and related data/information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sz="2100" dirty="0"/>
              <a:t>Health status, service coverage, disease occurrences, service availability, maternal &amp; infant deaths</a:t>
            </a:r>
          </a:p>
          <a:p>
            <a:pPr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defRPr/>
            </a:pPr>
            <a:r>
              <a:rPr lang="en-US" sz="2400" dirty="0"/>
              <a:t>Mutually decide on the health priorities and voluntarily commit to taking responsibility for addressing health priorities</a:t>
            </a:r>
          </a:p>
          <a:p>
            <a:pPr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defRPr/>
            </a:pPr>
            <a:r>
              <a:rPr lang="en-US" sz="2400" dirty="0"/>
              <a:t>Promote transparency and open sharing of data while ensuring privacy and security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54C8-96D2-4CDE-AC9E-537814C01DC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386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886700" cy="1325563"/>
          </a:xfrm>
        </p:spPr>
        <p:txBody>
          <a:bodyPr>
            <a:normAutofit/>
          </a:bodyPr>
          <a:lstStyle/>
          <a:p>
            <a:pPr>
              <a:lnSpc>
                <a:spcPts val="3300"/>
              </a:lnSpc>
            </a:pPr>
            <a:r>
              <a:rPr lang="en-US" altLang="en-US" sz="3200" dirty="0">
                <a:solidFill>
                  <a:srgbClr val="002060"/>
                </a:solidFill>
              </a:rPr>
              <a:t>Qualitative Monitoring of Forum Performance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54C8-96D2-4CDE-AC9E-537814C01DC4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057583"/>
              </p:ext>
            </p:extLst>
          </p:nvPr>
        </p:nvGraphicFramePr>
        <p:xfrm>
          <a:off x="609600" y="1718327"/>
          <a:ext cx="8178800" cy="5013960"/>
        </p:xfrm>
        <a:graphic>
          <a:graphicData uri="http://schemas.openxmlformats.org/drawingml/2006/table">
            <a:tbl>
              <a:tblPr/>
              <a:tblGrid>
                <a:gridCol w="147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1">
                <a:tc rowSpan="2" gridSpan="2">
                  <a:txBody>
                    <a:bodyPr/>
                    <a:lstStyle/>
                    <a:p>
                      <a:pPr fontAlgn="t"/>
                      <a:endParaRPr lang="en-US" sz="18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indent="0" eaLnBrk="0" hangingPunct="0"/>
                      <a:r>
                        <a:rPr lang="en-US" altLang="en-US" sz="1400" b="1" i="1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Legend: </a:t>
                      </a:r>
                      <a:r>
                        <a:rPr lang="en-US" altLang="en-US" sz="14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    </a:t>
                      </a:r>
                    </a:p>
                    <a:p>
                      <a:pPr marL="0" indent="0" eaLnBrk="0" hangingPunct="0"/>
                      <a:r>
                        <a:rPr lang="en-US" altLang="en-US" sz="1400" b="1" dirty="0">
                          <a:solidFill>
                            <a:srgbClr val="A7BF39"/>
                          </a:solidFill>
                          <a:latin typeface="Century Gothic" panose="020B0502020202020204" pitchFamily="34" charset="0"/>
                        </a:rPr>
                        <a:t>Green = desired performance</a:t>
                      </a:r>
                    </a:p>
                    <a:p>
                      <a:pPr eaLnBrk="0" hangingPunct="0"/>
                      <a:r>
                        <a:rPr lang="en-US" altLang="en-US" sz="1400" b="1" dirty="0">
                          <a:solidFill>
                            <a:srgbClr val="D8A31F"/>
                          </a:solidFill>
                          <a:latin typeface="Century Gothic" panose="020B0502020202020204" pitchFamily="34" charset="0"/>
                        </a:rPr>
                        <a:t>Yellow = acceptable performance</a:t>
                      </a:r>
                    </a:p>
                    <a:p>
                      <a:pPr eaLnBrk="0" hangingPunct="0"/>
                      <a:r>
                        <a:rPr lang="en-US" altLang="en-US" sz="1400" b="1" dirty="0">
                          <a:solidFill>
                            <a:srgbClr val="AA2573"/>
                          </a:solidFill>
                          <a:latin typeface="Century Gothic" panose="020B0502020202020204" pitchFamily="34" charset="0"/>
                        </a:rPr>
                        <a:t>Red     = unfavorable situation</a:t>
                      </a:r>
                    </a:p>
                    <a:p>
                      <a:pPr fontAlgn="t"/>
                      <a:endParaRPr lang="en-US" sz="14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fontAlgn="t"/>
                      <a:endParaRPr lang="en-US" sz="18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Health System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3F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4081">
                <a:tc gridSpan="2" vMerge="1">
                  <a:txBody>
                    <a:bodyPr/>
                    <a:lstStyle/>
                    <a:p>
                      <a:pPr marL="0" indent="0" eaLnBrk="0" hangingPunct="0"/>
                      <a:endParaRPr lang="en-US" sz="14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indent="0" eaLnBrk="0" hangingPunct="0"/>
                      <a:endParaRPr lang="en-US" sz="18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Shared Information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Took Actions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7633">
                <a:tc rowSpan="2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b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b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b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Community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257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Shared Information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Box 1: Both the health system and the community shared information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A31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Box 2: Community provided information; health system acted on it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(health system’s responsiveness)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13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Took Actions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Box 3: Health system shared information; community acted on it </a:t>
                      </a:r>
                      <a:r>
                        <a:rPr lang="en-U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(community engagement in taking action)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3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Box 4:</a:t>
                      </a:r>
                      <a:r>
                        <a:rPr lang="en-US" sz="1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 information was shared, but both the  health system and community acted on their own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25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366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226" y="147247"/>
            <a:ext cx="7886700" cy="995915"/>
          </a:xfrm>
        </p:spPr>
        <p:txBody>
          <a:bodyPr>
            <a:normAutofit/>
          </a:bodyPr>
          <a:lstStyle/>
          <a:p>
            <a:pPr>
              <a:lnSpc>
                <a:spcPts val="3300"/>
              </a:lnSpc>
            </a:pPr>
            <a:r>
              <a:rPr lang="en-US" altLang="en-US" sz="3200" dirty="0">
                <a:solidFill>
                  <a:srgbClr val="002060"/>
                </a:solidFill>
              </a:rPr>
              <a:t>Quantitative Monitoring of Forum Performance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54C8-96D2-4CDE-AC9E-537814C01DC4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3824C5-EFA0-4E3D-8E74-88C654062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74" y="1164172"/>
            <a:ext cx="7994051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18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solidFill>
                  <a:srgbClr val="002060"/>
                </a:solidFill>
              </a:rPr>
              <a:t>Shared Accountability: Cases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86700" cy="43513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/>
              <a:t>Disease epidemics: sharing responsibilities and working in tandem</a:t>
            </a:r>
            <a:endParaRPr lang="en-US" sz="2000" dirty="0"/>
          </a:p>
          <a:p>
            <a:pPr lvl="1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/>
              <a:t>Liberia Ebola crisis</a:t>
            </a: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There was widespread noncompliance with government-imposed cremation to prevent viral spread. </a:t>
            </a: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Traditional and religious leaders influenced the development of World Health Organization guidelines on safe burials with dignity, which became government policy at the end of 2014.</a:t>
            </a:r>
          </a:p>
        </p:txBody>
      </p:sp>
    </p:spTree>
    <p:extLst>
      <p:ext uri="{BB962C8B-B14F-4D97-AF65-F5344CB8AC3E}">
        <p14:creationId xmlns:p14="http://schemas.microsoft.com/office/powerpoint/2010/main" val="186181351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ustom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18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ule1" id="{C775E27B-44B0-C147-97E6-0A4964F6493B}" vid="{CBADA15B-350F-B340-9640-5D29C527A333}"/>
    </a:ext>
  </a:ext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dule1" id="{C775E27B-44B0-C147-97E6-0A4964F6493B}" vid="{C7EB03B5-932C-7848-BE89-CF0D2D9EFA4B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83303621329D4DAFC578165ED47C26" ma:contentTypeVersion="0" ma:contentTypeDescription="Create a new document." ma:contentTypeScope="" ma:versionID="e9c678eae885f8b7595ed37087805c1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c59ee2edf01cfb808cadb27e045d2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6DE36A-A516-4788-951F-7B89AEED03E0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A9D3899-814F-4A57-927F-19658294E8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0796EEA-4D48-4BFD-9198-168290D3B4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test template</Template>
  <TotalTime>12218</TotalTime>
  <Words>706</Words>
  <Application>Microsoft Office PowerPoint</Application>
  <PresentationFormat>On-screen Show (4:3)</PresentationFormat>
  <Paragraphs>91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Century Gothic</vt:lpstr>
      <vt:lpstr>Courier New</vt:lpstr>
      <vt:lpstr>Futura Lt BT</vt:lpstr>
      <vt:lpstr>Futura LT Pro Book</vt:lpstr>
      <vt:lpstr>Gill Sans MT</vt:lpstr>
      <vt:lpstr>Times New Roman</vt:lpstr>
      <vt:lpstr>Wingdings</vt:lpstr>
      <vt:lpstr>Theme1</vt:lpstr>
      <vt:lpstr>Custom Design</vt:lpstr>
      <vt:lpstr>1_Custom Design</vt:lpstr>
      <vt:lpstr>PowerPoint Presentation</vt:lpstr>
      <vt:lpstr>The Community Is Not in the Spotlight</vt:lpstr>
      <vt:lpstr>Community Ownership &amp; Accountability</vt:lpstr>
      <vt:lpstr>Shared Accountability to Ensure Health</vt:lpstr>
      <vt:lpstr>Shared Accountability for Health at the Community Level</vt:lpstr>
      <vt:lpstr>Basic Principles: Community Health Data Use for Shared Accountability</vt:lpstr>
      <vt:lpstr>Qualitative Monitoring of Forum Performance</vt:lpstr>
      <vt:lpstr>Quantitative Monitoring of Forum Performance</vt:lpstr>
      <vt:lpstr>Shared Accountability: Cases </vt:lpstr>
      <vt:lpstr>Shared Accountability: Cases </vt:lpstr>
      <vt:lpstr>Shared Accountability: Cases 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Sahar T</dc:creator>
  <cp:lastModifiedBy>McGill, Debbie</cp:lastModifiedBy>
  <cp:revision>203</cp:revision>
  <cp:lastPrinted>2018-01-26T18:18:13Z</cp:lastPrinted>
  <dcterms:created xsi:type="dcterms:W3CDTF">2015-09-25T17:36:19Z</dcterms:created>
  <dcterms:modified xsi:type="dcterms:W3CDTF">2018-03-01T16:29:06Z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0x010100BC83303621329D4DAFC578165ED47C26</vt:lpwstr>
  </property>
</Properties>
</file>